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8" r:id="rId4"/>
  </p:sldIdLst>
  <p:sldSz cx="12192000" cy="6858000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5" d="100"/>
          <a:sy n="85" d="100"/>
        </p:scale>
        <p:origin x="96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5C509-B29B-4653-BF62-CAA4CEF95039}" type="datetimeFigureOut">
              <a:rPr lang="pt-PT" smtClean="0"/>
              <a:t>22/05/2020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ACCC8-24F2-4A53-BE41-8E6C4983FD30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9870807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5C509-B29B-4653-BF62-CAA4CEF95039}" type="datetimeFigureOut">
              <a:rPr lang="pt-PT" smtClean="0"/>
              <a:t>22/05/2020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ACCC8-24F2-4A53-BE41-8E6C4983FD30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8184149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5C509-B29B-4653-BF62-CAA4CEF95039}" type="datetimeFigureOut">
              <a:rPr lang="pt-PT" smtClean="0"/>
              <a:t>22/05/2020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ACCC8-24F2-4A53-BE41-8E6C4983FD30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3186063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5C509-B29B-4653-BF62-CAA4CEF95039}" type="datetimeFigureOut">
              <a:rPr lang="pt-PT" smtClean="0"/>
              <a:t>22/05/2020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ACCC8-24F2-4A53-BE41-8E6C4983FD30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12227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5C509-B29B-4653-BF62-CAA4CEF95039}" type="datetimeFigureOut">
              <a:rPr lang="pt-PT" smtClean="0"/>
              <a:t>22/05/2020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ACCC8-24F2-4A53-BE41-8E6C4983FD30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1033314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5C509-B29B-4653-BF62-CAA4CEF95039}" type="datetimeFigureOut">
              <a:rPr lang="pt-PT" smtClean="0"/>
              <a:t>22/05/2020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ACCC8-24F2-4A53-BE41-8E6C4983FD30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743544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5C509-B29B-4653-BF62-CAA4CEF95039}" type="datetimeFigureOut">
              <a:rPr lang="pt-PT" smtClean="0"/>
              <a:t>22/05/2020</a:t>
            </a:fld>
            <a:endParaRPr lang="pt-P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ACCC8-24F2-4A53-BE41-8E6C4983FD30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6748652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5C509-B29B-4653-BF62-CAA4CEF95039}" type="datetimeFigureOut">
              <a:rPr lang="pt-PT" smtClean="0"/>
              <a:t>22/05/2020</a:t>
            </a:fld>
            <a:endParaRPr lang="pt-P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ACCC8-24F2-4A53-BE41-8E6C4983FD30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7935463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5C509-B29B-4653-BF62-CAA4CEF95039}" type="datetimeFigureOut">
              <a:rPr lang="pt-PT" smtClean="0"/>
              <a:t>22/05/2020</a:t>
            </a:fld>
            <a:endParaRPr lang="pt-P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ACCC8-24F2-4A53-BE41-8E6C4983FD30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9477507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5C509-B29B-4653-BF62-CAA4CEF95039}" type="datetimeFigureOut">
              <a:rPr lang="pt-PT" smtClean="0"/>
              <a:t>22/05/2020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ACCC8-24F2-4A53-BE41-8E6C4983FD30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5569135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5C509-B29B-4653-BF62-CAA4CEF95039}" type="datetimeFigureOut">
              <a:rPr lang="pt-PT" smtClean="0"/>
              <a:t>22/05/2020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ACCC8-24F2-4A53-BE41-8E6C4983FD30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3574431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65C509-B29B-4653-BF62-CAA4CEF95039}" type="datetimeFigureOut">
              <a:rPr lang="pt-PT" smtClean="0"/>
              <a:t>22/05/2020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2ACCC8-24F2-4A53-BE41-8E6C4983FD30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6310775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jlsantos@isa.ulisboa.pt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30489" y="1122363"/>
            <a:ext cx="10092267" cy="232074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Theories and Practices of Sustainable Development</a:t>
            </a:r>
            <a:r>
              <a:rPr lang="pt-PT" dirty="0" smtClean="0"/>
              <a:t> </a:t>
            </a:r>
            <a:br>
              <a:rPr lang="pt-PT" dirty="0" smtClean="0"/>
            </a:br>
            <a:r>
              <a:rPr lang="pt-PT" dirty="0" smtClean="0"/>
              <a:t>(TPSD)</a:t>
            </a:r>
            <a:endParaRPr lang="pt-PT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5712" y="3967798"/>
            <a:ext cx="9144000" cy="2359850"/>
          </a:xfrm>
        </p:spPr>
        <p:txBody>
          <a:bodyPr>
            <a:normAutofit/>
          </a:bodyPr>
          <a:lstStyle/>
          <a:p>
            <a:endParaRPr lang="pt-PT" dirty="0" smtClean="0"/>
          </a:p>
          <a:p>
            <a:r>
              <a:rPr lang="pt-PT" dirty="0" smtClean="0"/>
              <a:t>2019/20</a:t>
            </a:r>
          </a:p>
          <a:p>
            <a:r>
              <a:rPr lang="en-GB" dirty="0" smtClean="0"/>
              <a:t>Coordination:</a:t>
            </a:r>
            <a:r>
              <a:rPr lang="pt-PT" dirty="0" smtClean="0"/>
              <a:t> José Lima Santos (JLS, ISA) </a:t>
            </a:r>
            <a:r>
              <a:rPr lang="pt-PT" dirty="0" smtClean="0">
                <a:hlinkClick r:id="rId2"/>
              </a:rPr>
              <a:t>jlsantos@isa.ulisboa.pt</a:t>
            </a:r>
            <a:endParaRPr lang="pt-PT" dirty="0" smtClean="0"/>
          </a:p>
          <a:p>
            <a:r>
              <a:rPr lang="en-GB" dirty="0" smtClean="0"/>
              <a:t>Other lecturers</a:t>
            </a:r>
            <a:r>
              <a:rPr lang="pt-PT" dirty="0" smtClean="0"/>
              <a:t>: Maria da Conceição Caldeira (MCC, ISA</a:t>
            </a:r>
            <a:r>
              <a:rPr lang="pt-PT" dirty="0"/>
              <a:t>), Maria João Canadas </a:t>
            </a:r>
            <a:r>
              <a:rPr lang="pt-PT" dirty="0" smtClean="0"/>
              <a:t>(MJC, ISA), </a:t>
            </a:r>
            <a:r>
              <a:rPr lang="pt-PT" dirty="0"/>
              <a:t>Tiago </a:t>
            </a:r>
            <a:r>
              <a:rPr lang="pt-PT" dirty="0" smtClean="0"/>
              <a:t>Domingos (TD, IST)</a:t>
            </a:r>
          </a:p>
          <a:p>
            <a:endParaRPr lang="pt-PT" dirty="0" smtClean="0"/>
          </a:p>
        </p:txBody>
      </p:sp>
    </p:spTree>
    <p:extLst>
      <p:ext uri="{BB962C8B-B14F-4D97-AF65-F5344CB8AC3E}">
        <p14:creationId xmlns:p14="http://schemas.microsoft.com/office/powerpoint/2010/main" val="30985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627184"/>
              </p:ext>
            </p:extLst>
          </p:nvPr>
        </p:nvGraphicFramePr>
        <p:xfrm>
          <a:off x="124178" y="127003"/>
          <a:ext cx="11599982" cy="715410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61969"/>
                <a:gridCol w="489618"/>
                <a:gridCol w="701449"/>
                <a:gridCol w="9946946"/>
              </a:tblGrid>
              <a:tr h="290636"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 noProof="0" dirty="0" smtClean="0">
                          <a:effectLst/>
                        </a:rPr>
                        <a:t> </a:t>
                      </a:r>
                      <a:endParaRPr lang="en-GB" sz="1000" b="1" i="0" u="none" strike="noStrike" noProof="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 noProof="0" dirty="0" smtClean="0">
                          <a:effectLst/>
                        </a:rPr>
                        <a:t> </a:t>
                      </a:r>
                      <a:endParaRPr lang="en-GB" sz="1000" b="1" i="0" u="none" strike="noStrike" noProof="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 noProof="0" dirty="0" smtClean="0">
                          <a:effectLst/>
                        </a:rPr>
                        <a:t> </a:t>
                      </a:r>
                      <a:endParaRPr lang="en-GB" sz="1000" b="1" i="0" u="none" strike="noStrike" noProof="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1" u="none" strike="noStrike" noProof="0" dirty="0" smtClean="0">
                          <a:effectLst/>
                        </a:rPr>
                        <a:t>Course calendar</a:t>
                      </a:r>
                      <a:endParaRPr lang="en-GB" sz="2000" b="1" i="0" u="none" strike="noStrike" noProof="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06793">
                <a:tc>
                  <a:txBody>
                    <a:bodyPr/>
                    <a:lstStyle/>
                    <a:p>
                      <a:pPr algn="r" fontAlgn="t"/>
                      <a:r>
                        <a:rPr lang="en-GB" sz="1800" u="none" strike="noStrike" noProof="0" dirty="0" smtClean="0">
                          <a:effectLst/>
                        </a:rPr>
                        <a:t>29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1800" u="none" strike="noStrike" noProof="0" dirty="0" smtClean="0">
                          <a:effectLst/>
                        </a:rPr>
                        <a:t>Feb</a:t>
                      </a:r>
                      <a:endParaRPr lang="en-GB" sz="1800" b="0" i="0" u="none" strike="noStrike" noProof="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000" u="none" strike="noStrike" noProof="0" dirty="0" smtClean="0">
                          <a:effectLst/>
                        </a:rPr>
                        <a:t> </a:t>
                      </a:r>
                      <a:endParaRPr lang="en-GB" sz="1000" b="0" i="0" u="none" strike="noStrike" noProof="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2000" b="0" u="none" strike="noStrike" noProof="0" dirty="0" smtClean="0">
                          <a:effectLst/>
                        </a:rPr>
                        <a:t>Biodiversity</a:t>
                      </a:r>
                      <a:r>
                        <a:rPr lang="en-GB" sz="2000" b="0" u="none" strike="noStrike" baseline="0" noProof="0" dirty="0" smtClean="0">
                          <a:effectLst/>
                        </a:rPr>
                        <a:t> and</a:t>
                      </a:r>
                      <a:r>
                        <a:rPr lang="en-GB" sz="2000" b="0" u="none" strike="noStrike" noProof="0" dirty="0" smtClean="0">
                          <a:effectLst/>
                        </a:rPr>
                        <a:t> Ecosystem Services (ES) I (MCC)</a:t>
                      </a:r>
                      <a:endParaRPr lang="en-GB" sz="2000" b="0" i="0" u="none" strike="noStrike" noProof="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  <a:tr h="572465">
                <a:tc>
                  <a:txBody>
                    <a:bodyPr/>
                    <a:lstStyle/>
                    <a:p>
                      <a:pPr algn="r" fontAlgn="t"/>
                      <a:r>
                        <a:rPr lang="pt-PT" sz="1800" b="0" i="0" u="none" strike="noStrike" noProof="0" dirty="0" smtClean="0"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1800" u="none" strike="noStrike" noProof="0" dirty="0" smtClean="0">
                          <a:effectLst/>
                        </a:rPr>
                        <a:t>Mar</a:t>
                      </a:r>
                      <a:endParaRPr lang="en-GB" sz="1800" b="0" i="0" u="none" strike="noStrike" noProof="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GB" sz="2000" b="0" i="0" u="none" strike="noStrike" noProof="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2000" b="0" u="none" strike="noStrike" noProof="0" dirty="0" smtClean="0">
                          <a:effectLst/>
                        </a:rPr>
                        <a:t>Introducing the TPDS course/calendar, evaluation. </a:t>
                      </a:r>
                    </a:p>
                    <a:p>
                      <a:pPr algn="l" fontAlgn="t"/>
                      <a:r>
                        <a:rPr lang="en-GB" sz="2000" b="0" u="none" strike="noStrike" noProof="0" dirty="0" smtClean="0">
                          <a:effectLst/>
                        </a:rPr>
                        <a:t>Discussion of the ES framework</a:t>
                      </a:r>
                      <a:endParaRPr lang="en-GB" sz="2000" b="0" i="0" u="none" strike="noStrike" noProof="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  <a:tr h="306793">
                <a:tc>
                  <a:txBody>
                    <a:bodyPr/>
                    <a:lstStyle/>
                    <a:p>
                      <a:pPr algn="r" fontAlgn="t"/>
                      <a:r>
                        <a:rPr lang="en-GB" sz="1800" u="none" strike="noStrike" noProof="0" dirty="0" smtClean="0">
                          <a:effectLst/>
                        </a:rPr>
                        <a:t>13</a:t>
                      </a:r>
                      <a:endParaRPr lang="en-GB" sz="1800" b="0" i="0" u="none" strike="noStrike" noProof="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PT" sz="1800" b="0" i="0" u="none" strike="noStrike" noProof="0" dirty="0" smtClean="0">
                          <a:effectLst/>
                          <a:latin typeface="+mn-lt"/>
                        </a:rPr>
                        <a:t>Mar</a:t>
                      </a:r>
                      <a:endParaRPr lang="en-GB" sz="1800" b="0" i="0" u="none" strike="noStrike" noProof="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GB" sz="1000" b="0" i="0" u="none" strike="noStrike" noProof="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u="none" strike="noStrike" noProof="0" dirty="0" smtClean="0">
                          <a:effectLst/>
                        </a:rPr>
                        <a:t>Analysing ecosystem management choices: </a:t>
                      </a:r>
                      <a:r>
                        <a:rPr lang="en-GB" sz="2000" b="0" u="none" strike="noStrike" baseline="0" noProof="0" dirty="0" smtClean="0">
                          <a:effectLst/>
                        </a:rPr>
                        <a:t>the farming systems approach</a:t>
                      </a:r>
                      <a:endParaRPr lang="en-GB" sz="2000" b="0" i="0" u="none" strike="noStrike" noProof="0" dirty="0" smtClean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  <a:tr h="572465">
                <a:tc>
                  <a:txBody>
                    <a:bodyPr/>
                    <a:lstStyle/>
                    <a:p>
                      <a:pPr algn="r" fontAlgn="t"/>
                      <a:r>
                        <a:rPr lang="en-GB" sz="1800" u="none" strike="noStrike" noProof="0" dirty="0" smtClean="0">
                          <a:effectLst/>
                        </a:rPr>
                        <a:t>21</a:t>
                      </a:r>
                      <a:endParaRPr lang="en-GB" sz="1800" b="0" i="0" u="none" strike="noStrike" noProof="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1800" u="none" strike="noStrike" noProof="0" dirty="0" smtClean="0">
                          <a:effectLst/>
                        </a:rPr>
                        <a:t>Mar</a:t>
                      </a:r>
                      <a:endParaRPr lang="en-GB" sz="1800" b="0" i="0" u="none" strike="noStrike" noProof="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000" u="none" strike="noStrike" noProof="0" dirty="0" smtClean="0">
                          <a:effectLst/>
                        </a:rPr>
                        <a:t> </a:t>
                      </a:r>
                      <a:endParaRPr lang="en-GB" sz="1000" b="0" i="0" u="none" strike="noStrike" noProof="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u="none" strike="noStrike" baseline="0" noProof="0" dirty="0" smtClean="0">
                          <a:effectLst/>
                        </a:rPr>
                        <a:t>The farming systems approach (Conclusion)</a:t>
                      </a:r>
                      <a:endParaRPr lang="en-GB" sz="2000" b="0" u="none" strike="noStrike" kern="1200" noProof="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/>
                </a:tc>
              </a:tr>
              <a:tr h="333372">
                <a:tc>
                  <a:txBody>
                    <a:bodyPr/>
                    <a:lstStyle/>
                    <a:p>
                      <a:pPr algn="r" fontAlgn="t"/>
                      <a:r>
                        <a:rPr lang="en-GB" sz="1800" u="none" strike="noStrike" noProof="0" dirty="0" smtClean="0">
                          <a:effectLst/>
                        </a:rPr>
                        <a:t>27</a:t>
                      </a:r>
                      <a:endParaRPr lang="en-GB" sz="1800" b="0" i="0" u="none" strike="noStrike" noProof="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1800" u="none" strike="noStrike" noProof="0" dirty="0" smtClean="0">
                          <a:effectLst/>
                        </a:rPr>
                        <a:t>Mar</a:t>
                      </a:r>
                      <a:endParaRPr lang="en-GB" sz="1800" b="0" i="0" u="none" strike="noStrike" noProof="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endParaRPr kumimoji="0" lang="en-GB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u="none" strike="noStrike" kern="1200" noProof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Introducing the practical group work</a:t>
                      </a:r>
                      <a:r>
                        <a:rPr lang="en-GB" sz="2000" b="0" u="none" strike="noStrike" kern="1200" baseline="0" noProof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goals, data, data analysis, results and discussion; </a:t>
                      </a:r>
                      <a:r>
                        <a:rPr lang="en-GB" sz="2000" b="0" u="none" strike="noStrike" kern="1200" noProof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rules for the preparation of group presentations</a:t>
                      </a:r>
                      <a:r>
                        <a:rPr lang="en-GB" sz="2000" b="0" u="none" strike="noStrike" kern="1200" baseline="0" noProof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and group formation</a:t>
                      </a:r>
                      <a:r>
                        <a:rPr lang="en-GB" sz="2000" b="0" u="none" strike="noStrike" kern="1200" noProof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</a:txBody>
                  <a:tcPr marL="9525" marR="9525" marT="9525" marB="0"/>
                </a:tc>
              </a:tr>
              <a:tr h="306793">
                <a:tc>
                  <a:txBody>
                    <a:bodyPr/>
                    <a:lstStyle/>
                    <a:p>
                      <a:pPr algn="r" fontAlgn="t"/>
                      <a:r>
                        <a:rPr lang="en-GB" sz="1800" u="none" strike="noStrike" noProof="0" dirty="0" smtClean="0">
                          <a:effectLst/>
                        </a:rPr>
                        <a:t>4</a:t>
                      </a:r>
                      <a:endParaRPr lang="en-GB" sz="1800" b="0" i="0" u="none" strike="noStrike" noProof="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1800" u="none" strike="noStrike" noProof="0" dirty="0" smtClean="0">
                          <a:effectLst/>
                        </a:rPr>
                        <a:t>Apr</a:t>
                      </a:r>
                      <a:endParaRPr lang="en-GB" sz="1800" b="0" i="0" u="none" strike="noStrike" noProof="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PT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*</a:t>
                      </a:r>
                      <a:endParaRPr kumimoji="0" lang="en-GB" sz="2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1" u="none" strike="noStrike" noProof="0" dirty="0" smtClean="0">
                          <a:solidFill>
                            <a:srgbClr val="FF0000"/>
                          </a:solidFill>
                          <a:effectLst/>
                        </a:rPr>
                        <a:t>What</a:t>
                      </a:r>
                      <a:r>
                        <a:rPr lang="en-GB" sz="2000" b="1" u="none" strike="noStrike" baseline="0" noProof="0" dirty="0" smtClean="0">
                          <a:solidFill>
                            <a:srgbClr val="FF0000"/>
                          </a:solidFill>
                          <a:effectLst/>
                        </a:rPr>
                        <a:t> is</a:t>
                      </a:r>
                      <a:r>
                        <a:rPr lang="en-GB" sz="2000" b="1" u="none" strike="noStrike" noProof="0" dirty="0" smtClean="0">
                          <a:solidFill>
                            <a:srgbClr val="FF0000"/>
                          </a:solidFill>
                          <a:effectLst/>
                        </a:rPr>
                        <a:t> sustainability? </a:t>
                      </a:r>
                      <a:endParaRPr lang="en-GB" sz="2000" b="0" i="0" u="none" strike="noStrike" noProof="0" dirty="0" smtClean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  <a:tr h="306793">
                <a:tc>
                  <a:txBody>
                    <a:bodyPr/>
                    <a:lstStyle/>
                    <a:p>
                      <a:pPr algn="r" fontAlgn="t"/>
                      <a:r>
                        <a:rPr lang="en-GB" sz="1800" u="none" strike="noStrike" noProof="0" dirty="0" smtClean="0">
                          <a:effectLst/>
                        </a:rPr>
                        <a:t>17</a:t>
                      </a:r>
                      <a:endParaRPr lang="en-GB" sz="1800" b="0" i="0" u="none" strike="noStrike" noProof="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1800" u="none" strike="noStrike" noProof="0" dirty="0" smtClean="0">
                          <a:effectLst/>
                        </a:rPr>
                        <a:t>Apr</a:t>
                      </a:r>
                      <a:endParaRPr lang="en-GB" sz="1800" b="0" i="0" u="none" strike="noStrike" noProof="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PT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*</a:t>
                      </a:r>
                      <a:endParaRPr kumimoji="0" lang="en-GB" sz="2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1" u="none" strike="noStrike" noProof="0" dirty="0" smtClean="0">
                          <a:solidFill>
                            <a:srgbClr val="FF0000"/>
                          </a:solidFill>
                          <a:effectLst/>
                        </a:rPr>
                        <a:t>What is (sustainable) development?</a:t>
                      </a:r>
                      <a:endParaRPr lang="en-GB" sz="2000" b="1" i="0" u="none" strike="noStrike" noProof="0" dirty="0" smtClean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67531">
                <a:tc>
                  <a:txBody>
                    <a:bodyPr/>
                    <a:lstStyle/>
                    <a:p>
                      <a:pPr algn="r" fontAlgn="t"/>
                      <a:r>
                        <a:rPr lang="en-GB" sz="1800" u="none" strike="noStrike" noProof="0" dirty="0" smtClean="0">
                          <a:effectLst/>
                        </a:rPr>
                        <a:t>8</a:t>
                      </a:r>
                      <a:endParaRPr lang="en-GB" sz="1800" b="0" i="0" u="none" strike="noStrike" noProof="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1800" u="none" strike="noStrike" noProof="0" dirty="0" smtClean="0">
                          <a:effectLst/>
                        </a:rPr>
                        <a:t>May</a:t>
                      </a:r>
                      <a:endParaRPr lang="en-GB" sz="1800" b="0" i="0" u="none" strike="noStrike" noProof="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GB" sz="1000" u="none" strike="noStrike" kern="1200" noProof="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u="none" strike="noStrike" noProof="0" dirty="0" smtClean="0">
                          <a:effectLst/>
                        </a:rPr>
                        <a:t>Biodiversity</a:t>
                      </a:r>
                      <a:r>
                        <a:rPr lang="en-GB" sz="2000" b="0" u="none" strike="noStrike" baseline="0" noProof="0" dirty="0" smtClean="0">
                          <a:effectLst/>
                        </a:rPr>
                        <a:t> and</a:t>
                      </a:r>
                      <a:r>
                        <a:rPr lang="en-GB" sz="2000" b="0" u="none" strike="noStrike" noProof="0" dirty="0" smtClean="0">
                          <a:effectLst/>
                        </a:rPr>
                        <a:t> ES I</a:t>
                      </a:r>
                      <a:r>
                        <a:rPr lang="en-GB" sz="2000" b="0" u="none" strike="noStrike" baseline="0" noProof="0" dirty="0" smtClean="0">
                          <a:effectLst/>
                        </a:rPr>
                        <a:t>I (MCC)</a:t>
                      </a:r>
                      <a:endParaRPr lang="en-GB" sz="2000" b="0" i="0" u="none" strike="noStrike" noProof="0" dirty="0" smtClean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  <a:tr h="553156">
                <a:tc>
                  <a:txBody>
                    <a:bodyPr/>
                    <a:lstStyle/>
                    <a:p>
                      <a:pPr algn="r" fontAlgn="t"/>
                      <a:r>
                        <a:rPr lang="en-GB" sz="1800" u="none" strike="noStrike" noProof="0" dirty="0" smtClean="0">
                          <a:effectLst/>
                        </a:rPr>
                        <a:t>15</a:t>
                      </a:r>
                      <a:endParaRPr lang="en-GB" sz="1800" b="0" i="0" u="none" strike="noStrike" noProof="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1800" u="none" strike="noStrike" noProof="0" dirty="0" smtClean="0">
                          <a:effectLst/>
                        </a:rPr>
                        <a:t>May</a:t>
                      </a:r>
                      <a:endParaRPr lang="en-GB" sz="1800" b="0" i="0" u="none" strike="noStrike" noProof="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1800" b="1" u="none" strike="noStrike" kern="1200" noProof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*</a:t>
                      </a:r>
                      <a:endParaRPr lang="en-GB" sz="1800" b="1" u="none" strike="noStrike" kern="1200" noProof="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 fontAlgn="ctr"/>
                      <a:endParaRPr lang="en-GB" sz="1400" b="1" u="none" strike="noStrike" kern="1200" noProof="0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1" u="none" strike="noStrike" noProof="0" dirty="0" smtClean="0">
                          <a:solidFill>
                            <a:srgbClr val="FF0000"/>
                          </a:solidFill>
                          <a:effectLst/>
                        </a:rPr>
                        <a:t>Dimensions/pillars of </a:t>
                      </a:r>
                      <a:r>
                        <a:rPr lang="en-GB" sz="2000" b="1" u="none" strike="noStrike" noProof="0" smtClean="0">
                          <a:solidFill>
                            <a:srgbClr val="FF0000"/>
                          </a:solidFill>
                          <a:effectLst/>
                        </a:rPr>
                        <a:t>sustainable development</a:t>
                      </a:r>
                      <a:endParaRPr lang="en-GB" sz="2000" b="1" i="0" u="none" strike="noStrike" noProof="0" dirty="0" smtClean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  <a:tr h="306793">
                <a:tc>
                  <a:txBody>
                    <a:bodyPr/>
                    <a:lstStyle/>
                    <a:p>
                      <a:pPr algn="r" fontAlgn="t"/>
                      <a:r>
                        <a:rPr lang="pt-PT" sz="1800" b="0" i="0" u="none" strike="noStrike" noProof="0" dirty="0" smtClean="0">
                          <a:effectLst/>
                          <a:latin typeface="+mn-lt"/>
                        </a:rPr>
                        <a:t>22</a:t>
                      </a:r>
                      <a:endParaRPr lang="en-GB" sz="1800" b="0" i="0" u="none" strike="noStrike" noProof="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1800" b="0" i="0" u="none" strike="noStrike" noProof="0" dirty="0" smtClean="0">
                          <a:effectLst/>
                          <a:latin typeface="+mn-lt"/>
                        </a:rPr>
                        <a:t>May</a:t>
                      </a:r>
                      <a:endParaRPr lang="en-GB" sz="1800" b="0" i="0" u="none" strike="noStrike" noProof="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2000" u="none" strike="noStrike" kern="1200" noProof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*</a:t>
                      </a:r>
                      <a:endParaRPr lang="en-GB" sz="2000" u="none" strike="noStrike" kern="1200" noProof="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 fontAlgn="ctr"/>
                      <a:endParaRPr lang="en-GB" sz="2000" u="none" strike="noStrike" kern="1200" noProof="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1" u="none" strike="noStrike" noProof="0" dirty="0" smtClean="0">
                          <a:solidFill>
                            <a:srgbClr val="FF0000"/>
                          </a:solidFill>
                          <a:effectLst/>
                        </a:rPr>
                        <a:t>Approaches to sustainability:</a:t>
                      </a:r>
                      <a:r>
                        <a:rPr lang="en-GB" sz="2000" b="1" u="none" strike="noStrike" baseline="0" noProof="0" dirty="0" smtClean="0">
                          <a:solidFill>
                            <a:srgbClr val="FF0000"/>
                          </a:solidFill>
                          <a:effectLst/>
                        </a:rPr>
                        <a:t> weak and strong sustainability</a:t>
                      </a:r>
                      <a:r>
                        <a:rPr lang="en-GB" sz="2000" b="1" u="none" strike="noStrike" noProof="0" dirty="0" smtClean="0">
                          <a:solidFill>
                            <a:srgbClr val="FF0000"/>
                          </a:solidFill>
                          <a:effectLst/>
                        </a:rPr>
                        <a:t>. Indicators</a:t>
                      </a:r>
                      <a:r>
                        <a:rPr lang="en-GB" sz="2000" b="1" u="none" strike="noStrike" baseline="0" noProof="0" dirty="0" smtClean="0">
                          <a:solidFill>
                            <a:srgbClr val="FF0000"/>
                          </a:solidFill>
                          <a:effectLst/>
                        </a:rPr>
                        <a:t> of sustainability and sustainable development</a:t>
                      </a:r>
                      <a:endParaRPr lang="en-GB" sz="2000" b="0" i="0" u="none" strike="noStrike" noProof="0" dirty="0" smtClean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  <a:tr h="374579">
                <a:tc>
                  <a:txBody>
                    <a:bodyPr/>
                    <a:lstStyle/>
                    <a:p>
                      <a:pPr algn="r" fontAlgn="t"/>
                      <a:r>
                        <a:rPr lang="en-GB" sz="1800" u="none" strike="noStrike" noProof="0" dirty="0" smtClean="0">
                          <a:effectLst/>
                        </a:rPr>
                        <a:t>29</a:t>
                      </a:r>
                      <a:endParaRPr lang="en-GB" sz="1800" b="0" i="0" u="none" strike="noStrike" noProof="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1800" u="none" strike="noStrike" noProof="0" dirty="0" smtClean="0">
                          <a:effectLst/>
                        </a:rPr>
                        <a:t>May</a:t>
                      </a:r>
                      <a:endParaRPr lang="en-GB" sz="1800" b="0" i="0" u="none" strike="noStrike" noProof="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2000" u="none" strike="noStrike" kern="1200" noProof="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u="none" strike="noStrike" noProof="0" dirty="0" smtClean="0">
                          <a:effectLst/>
                        </a:rPr>
                        <a:t>Payments for ecosystem services: carbon sequestration by biodiverse pastures</a:t>
                      </a:r>
                      <a:r>
                        <a:rPr lang="en-GB" sz="2000" b="0" i="1" u="none" strike="noStrike" baseline="0" noProof="0" dirty="0" smtClean="0">
                          <a:effectLst/>
                        </a:rPr>
                        <a:t> </a:t>
                      </a:r>
                      <a:r>
                        <a:rPr lang="en-GB" sz="2000" b="0" i="0" u="none" strike="noStrike" baseline="0" noProof="0" dirty="0" smtClean="0">
                          <a:effectLst/>
                        </a:rPr>
                        <a:t>(TD)</a:t>
                      </a:r>
                      <a:endParaRPr lang="en-GB" sz="2000" b="1" i="0" u="none" strike="noStrike" noProof="0" dirty="0" smtClean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  <a:tr h="572465">
                <a:tc>
                  <a:txBody>
                    <a:bodyPr/>
                    <a:lstStyle/>
                    <a:p>
                      <a:pPr algn="r" fontAlgn="t"/>
                      <a:r>
                        <a:rPr lang="en-GB" sz="1800" u="none" strike="noStrike" noProof="0" dirty="0" smtClean="0">
                          <a:effectLst/>
                        </a:rPr>
                        <a:t>6</a:t>
                      </a:r>
                      <a:endParaRPr lang="en-GB" sz="1800" b="0" i="0" u="none" strike="noStrike" noProof="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1800" u="none" strike="noStrike" noProof="0" dirty="0" smtClean="0">
                          <a:effectLst/>
                        </a:rPr>
                        <a:t>Jun</a:t>
                      </a:r>
                      <a:endParaRPr lang="en-GB" sz="1800" b="0" i="0" u="none" strike="noStrike" noProof="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400" u="none" strike="noStrike" kern="1200" noProof="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u="none" strike="noStrike" noProof="0" dirty="0" smtClean="0">
                          <a:effectLst/>
                        </a:rPr>
                        <a:t>Collective action in natural resource management : collaborative forest management by small forest owners to</a:t>
                      </a:r>
                      <a:r>
                        <a:rPr lang="en-GB" sz="2000" b="0" u="none" strike="noStrike" baseline="0" noProof="0" dirty="0" smtClean="0">
                          <a:effectLst/>
                        </a:rPr>
                        <a:t> reduce wildfire risk and promote ecosystem services </a:t>
                      </a:r>
                      <a:r>
                        <a:rPr lang="en-GB" sz="2000" b="0" u="none" strike="noStrike" noProof="0" dirty="0" smtClean="0">
                          <a:effectLst/>
                        </a:rPr>
                        <a:t>(MJC)</a:t>
                      </a:r>
                      <a:endParaRPr lang="en-GB" sz="2000" b="0" i="0" u="none" strike="noStrike" noProof="0" dirty="0" smtClean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  <a:tr h="403368">
                <a:tc>
                  <a:txBody>
                    <a:bodyPr/>
                    <a:lstStyle/>
                    <a:p>
                      <a:pPr algn="r" fontAlgn="t"/>
                      <a:r>
                        <a:rPr lang="en-GB" sz="1800" u="none" strike="noStrike" noProof="0" dirty="0" smtClean="0">
                          <a:effectLst/>
                        </a:rPr>
                        <a:t>19</a:t>
                      </a:r>
                      <a:endParaRPr lang="en-GB" sz="1800" b="0" i="0" u="none" strike="noStrike" noProof="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1800" u="none" strike="noStrike" noProof="0" dirty="0" smtClean="0">
                          <a:effectLst/>
                        </a:rPr>
                        <a:t>Jun</a:t>
                      </a:r>
                      <a:endParaRPr lang="en-GB" sz="1800" b="0" i="0" u="none" strike="noStrike" noProof="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u="none" strike="noStrike" kern="1200" noProof="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Debate</a:t>
                      </a:r>
                      <a:r>
                        <a:rPr lang="en-GB" sz="1400" b="1" u="none" strike="noStrike" kern="1200" baseline="0" noProof="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 seminar</a:t>
                      </a:r>
                      <a:endParaRPr lang="en-GB" sz="1400" b="1" u="none" strike="noStrike" kern="1200" noProof="0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u="none" strike="noStrike" noProof="0" dirty="0" smtClean="0">
                          <a:effectLst/>
                        </a:rPr>
                        <a:t>Presentation and discussion of the group works</a:t>
                      </a:r>
                      <a:endParaRPr lang="en-GB" sz="2000" b="0" i="0" u="none" strike="noStrike" noProof="0" dirty="0" smtClean="0"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fontAlgn="t"/>
                      <a:endParaRPr lang="en-GB" sz="2000" b="0" i="0" u="none" strike="noStrike" noProof="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  <a:tr h="374078">
                <a:tc>
                  <a:txBody>
                    <a:bodyPr/>
                    <a:lstStyle/>
                    <a:p>
                      <a:pPr algn="r" fontAlgn="t"/>
                      <a:r>
                        <a:rPr lang="pt-PT" sz="1800" b="0" i="0" u="none" strike="noStrike" noProof="0" dirty="0" smtClean="0">
                          <a:effectLst/>
                          <a:latin typeface="Arial" panose="020B0604020202020204" pitchFamily="34" charset="0"/>
                        </a:rPr>
                        <a:t>27</a:t>
                      </a:r>
                      <a:endParaRPr lang="en-GB" sz="1800" b="0" i="0" u="none" strike="noStrike" noProof="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PT" sz="1800" b="0" i="0" u="none" strike="noStrike" noProof="0" dirty="0" err="1" smtClean="0">
                          <a:effectLst/>
                          <a:latin typeface="Arial" panose="020B0604020202020204" pitchFamily="34" charset="0"/>
                        </a:rPr>
                        <a:t>Jun</a:t>
                      </a:r>
                      <a:endParaRPr lang="en-GB" sz="1800" b="0" i="0" u="none" strike="noStrike" noProof="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u="none" strike="noStrike" noProof="0" dirty="0" smtClean="0">
                          <a:effectLst/>
                        </a:rPr>
                        <a:t> </a:t>
                      </a:r>
                      <a:r>
                        <a:rPr kumimoji="0" lang="en-GB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Debate seminar</a:t>
                      </a:r>
                    </a:p>
                    <a:p>
                      <a:pPr algn="ctr" fontAlgn="t"/>
                      <a:endParaRPr lang="en-GB" sz="1000" b="0" i="0" u="none" strike="noStrike" noProof="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u="none" strike="noStrike" noProof="0" dirty="0" smtClean="0">
                          <a:effectLst/>
                        </a:rPr>
                        <a:t>Presentation and discussion of the group works</a:t>
                      </a:r>
                      <a:endParaRPr lang="en-GB" sz="2000" b="0" i="0" u="none" strike="noStrike" noProof="0" dirty="0" smtClean="0"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000" b="0" i="0" u="none" strike="noStrike" noProof="0" dirty="0" smtClean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46116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Evaluation method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65419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b="1" dirty="0" smtClean="0"/>
              <a:t>Preparation, presentation and discussion of the group works (75%)</a:t>
            </a:r>
          </a:p>
          <a:p>
            <a:r>
              <a:rPr lang="en-GB" dirty="0" smtClean="0"/>
              <a:t>Date for group formation and theme allocation: 27th March</a:t>
            </a:r>
          </a:p>
          <a:p>
            <a:r>
              <a:rPr lang="en-GB" dirty="0" smtClean="0"/>
              <a:t>Date for the public dissemination of power presentations</a:t>
            </a:r>
            <a:r>
              <a:rPr lang="en-GB" smtClean="0"/>
              <a:t>: </a:t>
            </a:r>
            <a:r>
              <a:rPr lang="en-GB" smtClean="0"/>
              <a:t>12th </a:t>
            </a:r>
            <a:r>
              <a:rPr lang="en-GB" dirty="0" smtClean="0"/>
              <a:t>June</a:t>
            </a:r>
          </a:p>
          <a:p>
            <a:r>
              <a:rPr lang="en-GB" dirty="0" smtClean="0"/>
              <a:t>Presentation and discussion of the group works: 19</a:t>
            </a:r>
            <a:r>
              <a:rPr lang="en-GB" baseline="30000" dirty="0" smtClean="0"/>
              <a:t>th</a:t>
            </a:r>
            <a:r>
              <a:rPr lang="en-GB" dirty="0" smtClean="0"/>
              <a:t> and 27th June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b="1" dirty="0" smtClean="0"/>
              <a:t>Written essay (25%) – to be delivered after the lecturing period</a:t>
            </a:r>
          </a:p>
          <a:p>
            <a:r>
              <a:rPr lang="en-GB" dirty="0" smtClean="0"/>
              <a:t>List of themes covering lectures marked with *; each student selects one theme until the 29</a:t>
            </a:r>
            <a:r>
              <a:rPr lang="en-GB" baseline="30000" dirty="0" smtClean="0"/>
              <a:t>th</a:t>
            </a:r>
            <a:r>
              <a:rPr lang="en-GB" dirty="0" smtClean="0"/>
              <a:t> May. </a:t>
            </a:r>
          </a:p>
          <a:p>
            <a:r>
              <a:rPr lang="en-GB" dirty="0" smtClean="0"/>
              <a:t>Deadline to deliver written essay: </a:t>
            </a:r>
            <a:r>
              <a:rPr lang="en-GB" dirty="0" smtClean="0"/>
              <a:t>19th </a:t>
            </a:r>
            <a:r>
              <a:rPr lang="en-GB" dirty="0" smtClean="0"/>
              <a:t>Jul.</a:t>
            </a:r>
          </a:p>
        </p:txBody>
      </p:sp>
    </p:spTree>
    <p:extLst>
      <p:ext uri="{BB962C8B-B14F-4D97-AF65-F5344CB8AC3E}">
        <p14:creationId xmlns:p14="http://schemas.microsoft.com/office/powerpoint/2010/main" val="946959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1282</TotalTime>
  <Words>324</Words>
  <Application>Microsoft Office PowerPoint</Application>
  <PresentationFormat>Widescreen</PresentationFormat>
  <Paragraphs>69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Theories and Practices of Sustainable Development  (TPSD)</vt:lpstr>
      <vt:lpstr>PowerPoint Presentation</vt:lpstr>
      <vt:lpstr>Evaluation method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Teorias e Práticas do Desenvolvimento Sustentável (TPDS)</dc:title>
  <dc:creator>José Lima Santos</dc:creator>
  <cp:lastModifiedBy>José Lima Santos</cp:lastModifiedBy>
  <cp:revision>96</cp:revision>
  <dcterms:created xsi:type="dcterms:W3CDTF">2014-09-08T08:33:28Z</dcterms:created>
  <dcterms:modified xsi:type="dcterms:W3CDTF">2020-05-22T18:07:38Z</dcterms:modified>
</cp:coreProperties>
</file>